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86" autoAdjust="0"/>
    <p:restoredTop sz="94660"/>
  </p:normalViewPr>
  <p:slideViewPr>
    <p:cSldViewPr snapToGrid="0">
      <p:cViewPr>
        <p:scale>
          <a:sx n="70" d="100"/>
          <a:sy n="70" d="100"/>
        </p:scale>
        <p:origin x="-6072" y="-6160"/>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5/1/17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5/1/17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5/1/17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5/1/17</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48" y="1463040"/>
            <a:ext cx="3079152" cy="2200847"/>
          </a:xfrm>
          <a:prstGeom prst="rect">
            <a:avLst/>
          </a:prstGeom>
          <a:solidFill>
            <a:schemeClr val="accent4"/>
          </a:solidFill>
        </p:spPr>
      </p:pic>
      <p:sp>
        <p:nvSpPr>
          <p:cNvPr id="4" name="Title 3"/>
          <p:cNvSpPr>
            <a:spLocks noGrp="1"/>
          </p:cNvSpPr>
          <p:nvPr>
            <p:ph type="title"/>
          </p:nvPr>
        </p:nvSpPr>
        <p:spPr/>
        <p:txBody>
          <a:bodyPr>
            <a:normAutofit/>
          </a:bodyPr>
          <a:lstStyle/>
          <a:p>
            <a:pPr algn="ctr"/>
            <a:r>
              <a:rPr lang="en-US" sz="7200" dirty="0"/>
              <a:t>THE EFFECTS OF FALSE SPRING EVENTS ON FOLIATE PHENOPHASES AND THE DURATION OF VEGETATIVE RISK</a:t>
            </a:r>
          </a:p>
        </p:txBody>
      </p:sp>
      <p:sp>
        <p:nvSpPr>
          <p:cNvPr id="23" name="Text Placeholder 22"/>
          <p:cNvSpPr>
            <a:spLocks noGrp="1"/>
          </p:cNvSpPr>
          <p:nvPr>
            <p:ph type="body" sz="quarter" idx="36"/>
          </p:nvPr>
        </p:nvSpPr>
        <p:spPr/>
        <p:txBody>
          <a:bodyPr/>
          <a:lstStyle/>
          <a:p>
            <a:pPr algn="ctr"/>
            <a:r>
              <a:rPr lang="en-US" sz="3600" dirty="0" smtClean="0"/>
              <a:t>Catherine Chamberlain &amp; Elizabeth </a:t>
            </a:r>
            <a:r>
              <a:rPr lang="en-US" sz="3600" dirty="0" err="1" smtClean="0"/>
              <a:t>Wolkovich</a:t>
            </a:r>
            <a:r>
              <a:rPr lang="en-US" sz="3600" dirty="0" smtClean="0"/>
              <a:t/>
            </a:r>
            <a:br>
              <a:rPr lang="en-US" sz="3600" dirty="0" smtClean="0"/>
            </a:br>
            <a:r>
              <a:rPr lang="en-US" sz="3600" dirty="0" smtClean="0"/>
              <a:t>Harvard University, Department of Organismic and Evolutionary Biology | Arnold Arboretum</a:t>
            </a:r>
          </a:p>
          <a:p>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839" y="1463040"/>
            <a:ext cx="2258877" cy="2200847"/>
          </a:xfrm>
          <a:prstGeom prst="rect">
            <a:avLst/>
          </a:prstGeom>
          <a:solidFill>
            <a:schemeClr val="accent4"/>
          </a:solidFill>
        </p:spPr>
      </p:pic>
      <p:sp>
        <p:nvSpPr>
          <p:cNvPr id="5" name="Text Placeholder 4"/>
          <p:cNvSpPr>
            <a:spLocks noGrp="1"/>
          </p:cNvSpPr>
          <p:nvPr>
            <p:ph type="body" sz="quarter" idx="13"/>
          </p:nvPr>
        </p:nvSpPr>
        <p:spPr/>
        <p:txBody>
          <a:bodyPr/>
          <a:lstStyle/>
          <a:p>
            <a:r>
              <a:rPr lang="en-US" dirty="0" smtClean="0"/>
              <a:t>abstract</a:t>
            </a:r>
            <a:endParaRPr lang="en-US" dirty="0"/>
          </a:p>
        </p:txBody>
      </p:sp>
      <p:sp>
        <p:nvSpPr>
          <p:cNvPr id="11" name="Content Placeholder 10"/>
          <p:cNvSpPr>
            <a:spLocks noGrp="1"/>
          </p:cNvSpPr>
          <p:nvPr>
            <p:ph sz="quarter" idx="24"/>
          </p:nvPr>
        </p:nvSpPr>
        <p:spPr>
          <a:xfrm>
            <a:off x="1047152" y="7623358"/>
            <a:ext cx="12801600" cy="6858000"/>
          </a:xfrm>
          <a:ln>
            <a:noFill/>
          </a:ln>
        </p:spPr>
        <p:txBody>
          <a:bodyPr lIns="91440">
            <a:normAutofit fontScale="92500" lnSpcReduction="20000"/>
          </a:bodyPr>
          <a:lstStyle/>
          <a:p>
            <a:pPr algn="just"/>
            <a:r>
              <a:rPr lang="en-US" dirty="0">
                <a:latin typeface="Avenir Book" charset="0"/>
                <a:ea typeface="Avenir Book" charset="0"/>
                <a:cs typeface="Avenir Book" charset="0"/>
              </a:rPr>
              <a:t>Trees and shrubs growing in temperate environments are at risk of being exposed to late spring freezes, or false springs, which can be detrimental to growth</a:t>
            </a:r>
            <a:r>
              <a:rPr lang="en-US" dirty="0" smtClean="0">
                <a:latin typeface="Avenir Book" charset="0"/>
                <a:ea typeface="Avenir Book" charset="0"/>
                <a:cs typeface="Avenir Book" charset="0"/>
              </a:rPr>
              <a:t>.</a:t>
            </a:r>
          </a:p>
          <a:p>
            <a:pPr algn="just"/>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Individuals at certain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between budburst and full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are more likely to incur damage from a freezing </a:t>
            </a:r>
            <a:r>
              <a:rPr lang="en-US" dirty="0" smtClean="0">
                <a:latin typeface="Avenir Book" charset="0"/>
                <a:ea typeface="Avenir Book" charset="0"/>
                <a:cs typeface="Avenir Book" charset="0"/>
              </a:rPr>
              <a:t>event.</a:t>
            </a:r>
          </a:p>
          <a:p>
            <a:pPr algn="just"/>
            <a:r>
              <a:rPr lang="en-US" dirty="0" smtClean="0">
                <a:latin typeface="Avenir Book" charset="0"/>
                <a:ea typeface="Avenir Book" charset="0"/>
                <a:cs typeface="Avenir Book" charset="0"/>
              </a:rPr>
              <a:t>The </a:t>
            </a:r>
            <a:r>
              <a:rPr lang="en-US" dirty="0">
                <a:latin typeface="Avenir Book" charset="0"/>
                <a:ea typeface="Avenir Book" charset="0"/>
                <a:cs typeface="Avenir Book" charset="0"/>
              </a:rPr>
              <a:t>rate of </a:t>
            </a:r>
            <a:r>
              <a:rPr lang="en-US" dirty="0" smtClean="0">
                <a:latin typeface="Avenir Book" charset="0"/>
                <a:ea typeface="Avenir Book" charset="0"/>
                <a:cs typeface="Avenir Book" charset="0"/>
              </a:rPr>
              <a:t>budburst, </a:t>
            </a:r>
            <a:r>
              <a:rPr lang="en-US" dirty="0">
                <a:latin typeface="Avenir Book" charset="0"/>
                <a:ea typeface="Avenir Book" charset="0"/>
                <a:cs typeface="Avenir Book" charset="0"/>
              </a:rPr>
              <a:t>and the length of time between budburst and </a:t>
            </a:r>
            <a:r>
              <a:rPr lang="en-US" dirty="0" err="1" smtClean="0">
                <a:latin typeface="Avenir Book" charset="0"/>
                <a:ea typeface="Avenir Book" charset="0"/>
                <a:cs typeface="Avenir Book" charset="0"/>
              </a:rPr>
              <a:t>leafout</a:t>
            </a: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is a crucial indicator for predicting level of damage from a false spring event.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We </a:t>
            </a:r>
            <a:r>
              <a:rPr lang="en-US" dirty="0">
                <a:latin typeface="Avenir Book" charset="0"/>
                <a:ea typeface="Avenir Book" charset="0"/>
                <a:cs typeface="Avenir Book" charset="0"/>
              </a:rPr>
              <a:t>will refer to the timing of these collective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a:t>
            </a:r>
            <a:r>
              <a:rPr lang="en-US" dirty="0" smtClean="0">
                <a:latin typeface="Avenir Book" charset="0"/>
                <a:ea typeface="Avenir Book" charset="0"/>
                <a:cs typeface="Avenir Book" charset="0"/>
              </a:rPr>
              <a:t>as </a:t>
            </a:r>
            <a:r>
              <a:rPr lang="en-US" dirty="0">
                <a:latin typeface="Avenir Book" charset="0"/>
                <a:ea typeface="Avenir Book" charset="0"/>
                <a:cs typeface="Avenir Book" charset="0"/>
              </a:rPr>
              <a:t>the duration of vegetative risk.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We </a:t>
            </a:r>
            <a:r>
              <a:rPr lang="en-US" dirty="0">
                <a:latin typeface="Avenir Book" charset="0"/>
                <a:ea typeface="Avenir Book" charset="0"/>
                <a:cs typeface="Avenir Book" charset="0"/>
              </a:rPr>
              <a:t>exposed 7 native deciduous tree species to a freezing event.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In </a:t>
            </a:r>
            <a:r>
              <a:rPr lang="en-US" dirty="0">
                <a:latin typeface="Avenir Book" charset="0"/>
                <a:ea typeface="Avenir Book" charset="0"/>
                <a:cs typeface="Avenir Book" charset="0"/>
              </a:rPr>
              <a:t>one treatment, drought conditions were applied prior to budburst and then individuals were put in a growth chamber for 24 hours at -3ºC, the second treatment </a:t>
            </a:r>
            <a:r>
              <a:rPr lang="en-US" dirty="0" smtClean="0">
                <a:latin typeface="Avenir Book" charset="0"/>
                <a:ea typeface="Avenir Book" charset="0"/>
                <a:cs typeface="Avenir Book" charset="0"/>
              </a:rPr>
              <a:t>drought conditions were not applied prior to budburst but individuals were put in the </a:t>
            </a:r>
            <a:r>
              <a:rPr lang="en-US" dirty="0">
                <a:latin typeface="Avenir Book" charset="0"/>
                <a:ea typeface="Avenir Book" charset="0"/>
                <a:cs typeface="Avenir Book" charset="0"/>
              </a:rPr>
              <a:t>same </a:t>
            </a:r>
            <a:r>
              <a:rPr lang="en-US" dirty="0" smtClean="0">
                <a:latin typeface="Avenir Book" charset="0"/>
                <a:ea typeface="Avenir Book" charset="0"/>
                <a:cs typeface="Avenir Book" charset="0"/>
              </a:rPr>
              <a:t>chamber after budburst was initiated. Both were compared to a control group.</a:t>
            </a:r>
          </a:p>
          <a:p>
            <a:pPr algn="just"/>
            <a:r>
              <a:rPr lang="en-US" dirty="0" smtClean="0">
                <a:latin typeface="Avenir Book" charset="0"/>
                <a:ea typeface="Avenir Book" charset="0"/>
                <a:cs typeface="Avenir Book" charset="0"/>
              </a:rPr>
              <a:t>Our </a:t>
            </a:r>
            <a:r>
              <a:rPr lang="en-US" dirty="0">
                <a:latin typeface="Avenir Book" charset="0"/>
                <a:ea typeface="Avenir Book" charset="0"/>
                <a:cs typeface="Avenir Book" charset="0"/>
              </a:rPr>
              <a:t>results indicate that freezing events occurring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cause the duration of vegetative risk to increase. This increase could potentially expose leaf buds to more freezing events and subsequently increase the level of damage incurred</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7" name="Text Placeholder 6"/>
          <p:cNvSpPr>
            <a:spLocks noGrp="1"/>
          </p:cNvSpPr>
          <p:nvPr>
            <p:ph type="body" sz="quarter" idx="17"/>
          </p:nvPr>
        </p:nvSpPr>
        <p:spPr/>
        <p:txBody>
          <a:bodyPr/>
          <a:lstStyle/>
          <a:p>
            <a:r>
              <a:rPr lang="en-US" smtClean="0"/>
              <a:t>background</a:t>
            </a:r>
            <a:endParaRPr lang="en-US" dirty="0"/>
          </a:p>
        </p:txBody>
      </p:sp>
      <p:pic>
        <p:nvPicPr>
          <p:cNvPr id="3" name="Content Placeholder 2"/>
          <p:cNvPicPr>
            <a:picLocks noGrp="1" noChangeAspect="1"/>
          </p:cNvPicPr>
          <p:nvPr>
            <p:ph sz="quarter" idx="25"/>
          </p:nvPr>
        </p:nvPicPr>
        <p:blipFill>
          <a:blip r:embed="rId4">
            <a:extLst>
              <a:ext uri="{28A0092B-C50C-407E-A947-70E740481C1C}">
                <a14:useLocalDpi xmlns:a14="http://schemas.microsoft.com/office/drawing/2010/main" val="0"/>
              </a:ext>
            </a:extLst>
          </a:blip>
          <a:stretch>
            <a:fillRect/>
          </a:stretch>
        </p:blipFill>
        <p:spPr>
          <a:xfrm>
            <a:off x="3530164" y="18578994"/>
            <a:ext cx="8096452" cy="5379244"/>
          </a:xfrm>
        </p:spPr>
      </p:pic>
      <p:sp>
        <p:nvSpPr>
          <p:cNvPr id="8" name="Text Placeholder 7"/>
          <p:cNvSpPr>
            <a:spLocks noGrp="1"/>
          </p:cNvSpPr>
          <p:nvPr>
            <p:ph type="body" sz="quarter" idx="19"/>
          </p:nvPr>
        </p:nvSpPr>
        <p:spPr>
          <a:xfrm>
            <a:off x="1177590" y="24676918"/>
            <a:ext cx="12801600" cy="1219200"/>
          </a:xfrm>
        </p:spPr>
        <p:txBody>
          <a:bodyPr/>
          <a:lstStyle/>
          <a:p>
            <a:r>
              <a:rPr lang="en-US" dirty="0" smtClean="0"/>
              <a:t>objectives</a:t>
            </a:r>
            <a:endParaRPr lang="en-US" dirty="0"/>
          </a:p>
        </p:txBody>
      </p:sp>
      <p:sp>
        <p:nvSpPr>
          <p:cNvPr id="13" name="Content Placeholder 12"/>
          <p:cNvSpPr>
            <a:spLocks noGrp="1"/>
          </p:cNvSpPr>
          <p:nvPr>
            <p:ph sz="quarter" idx="26"/>
          </p:nvPr>
        </p:nvSpPr>
        <p:spPr>
          <a:xfrm>
            <a:off x="1143000" y="25992310"/>
            <a:ext cx="12801600" cy="4572000"/>
          </a:xfrm>
        </p:spPr>
        <p:txBody>
          <a:bodyPr>
            <a:normAutofit/>
          </a:bodyPr>
          <a:lstStyle/>
          <a:p>
            <a:pPr algn="just"/>
            <a:r>
              <a:rPr lang="en-US" sz="2600" dirty="0" smtClean="0">
                <a:latin typeface="Avenir Book" charset="0"/>
                <a:ea typeface="Avenir Book" charset="0"/>
                <a:cs typeface="Avenir Book" charset="0"/>
              </a:rPr>
              <a:t>Determine how spring freezing events affect the duration of vegetative risk.</a:t>
            </a:r>
          </a:p>
          <a:p>
            <a:pPr algn="just"/>
            <a:r>
              <a:rPr lang="en-US" sz="2600" dirty="0" smtClean="0">
                <a:latin typeface="Avenir Book" charset="0"/>
                <a:ea typeface="Avenir Book" charset="0"/>
                <a:cs typeface="Avenir Book" charset="0"/>
              </a:rPr>
              <a:t>Determine how spring droughts prior to freezing events affect budburst and the duration of vegetative risk.</a:t>
            </a:r>
          </a:p>
          <a:p>
            <a:pPr algn="just"/>
            <a:r>
              <a:rPr lang="en-US" sz="2600" dirty="0" smtClean="0">
                <a:latin typeface="Avenir Book" charset="0"/>
                <a:ea typeface="Avenir Book" charset="0"/>
                <a:cs typeface="Avenir Book" charset="0"/>
              </a:rPr>
              <a:t>Assess the level of damage incurred from late spring freezing events on temperate forest seedlings and saplings.</a:t>
            </a:r>
            <a:endParaRPr lang="en-US" sz="2600" dirty="0">
              <a:latin typeface="Avenir Book" charset="0"/>
              <a:ea typeface="Avenir Book" charset="0"/>
              <a:cs typeface="Avenir Book" charset="0"/>
            </a:endParaRPr>
          </a:p>
        </p:txBody>
      </p:sp>
      <p:sp>
        <p:nvSpPr>
          <p:cNvPr id="9" name="Text Placeholder 8"/>
          <p:cNvSpPr>
            <a:spLocks noGrp="1"/>
          </p:cNvSpPr>
          <p:nvPr>
            <p:ph type="body" sz="quarter" idx="21"/>
          </p:nvPr>
        </p:nvSpPr>
        <p:spPr/>
        <p:txBody>
          <a:bodyPr/>
          <a:lstStyle/>
          <a:p>
            <a:r>
              <a:rPr lang="en-US" smtClean="0"/>
              <a:t>methods</a:t>
            </a:r>
            <a:endParaRPr lang="en-US" dirty="0"/>
          </a:p>
        </p:txBody>
      </p:sp>
      <p:sp>
        <p:nvSpPr>
          <p:cNvPr id="14" name="Content Placeholder 13"/>
          <p:cNvSpPr>
            <a:spLocks noGrp="1"/>
          </p:cNvSpPr>
          <p:nvPr>
            <p:ph sz="quarter" idx="27"/>
          </p:nvPr>
        </p:nvSpPr>
        <p:spPr>
          <a:xfrm>
            <a:off x="15544800" y="7071360"/>
            <a:ext cx="12801600" cy="8642741"/>
          </a:xfrm>
          <a:ln>
            <a:noFill/>
          </a:ln>
        </p:spPr>
        <p:txBody>
          <a:bodyPr lIns="365760">
            <a:noAutofit/>
          </a:bodyPr>
          <a:lstStyle/>
          <a:p>
            <a:pPr marL="0" indent="0" algn="just">
              <a:buNone/>
            </a:pPr>
            <a:r>
              <a:rPr lang="en-US" sz="2600" dirty="0" smtClean="0">
                <a:latin typeface="Avenir Book" charset="0"/>
                <a:ea typeface="Avenir Book" charset="0"/>
                <a:cs typeface="Avenir Book" charset="0"/>
              </a:rPr>
              <a:t>TREATMENTS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Recorded BBCH stage every ~3 days</a:t>
            </a:r>
          </a:p>
          <a:p>
            <a:pPr marL="0" indent="0" algn="just">
              <a:buNone/>
            </a:pPr>
            <a:r>
              <a:rPr lang="en-US" sz="2600" dirty="0" smtClean="0">
                <a:latin typeface="Avenir Book" charset="0"/>
                <a:ea typeface="Avenir Book" charset="0"/>
                <a:cs typeface="Avenir Book" charset="0"/>
              </a:rPr>
              <a:t>Treatment A: Control Group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No late spring freezing event prior to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nor any 	drought conditions prior to budburst</a:t>
            </a:r>
          </a:p>
          <a:p>
            <a:pPr marL="0" indent="0" algn="just">
              <a:buNone/>
            </a:pPr>
            <a:r>
              <a:rPr lang="en-US" sz="2600" dirty="0" smtClean="0">
                <a:latin typeface="Avenir Book" charset="0"/>
                <a:ea typeface="Avenir Book" charset="0"/>
                <a:cs typeface="Avenir Book" charset="0"/>
              </a:rPr>
              <a:t>Treatment B: Experimental Group 1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Plants put in growth </a:t>
            </a:r>
            <a:r>
              <a:rPr lang="en-US" sz="2600" dirty="0">
                <a:latin typeface="Avenir Book" charset="0"/>
                <a:ea typeface="Avenir Book" charset="0"/>
                <a:cs typeface="Avenir Book" charset="0"/>
              </a:rPr>
              <a:t>c</a:t>
            </a:r>
            <a:r>
              <a:rPr lang="en-US" sz="2600" dirty="0" smtClean="0">
                <a:latin typeface="Avenir Book" charset="0"/>
                <a:ea typeface="Avenir Book" charset="0"/>
                <a:cs typeface="Avenir Book" charset="0"/>
              </a:rPr>
              <a:t>hamber at -3℃ [3] for 	24 hours between budburst and </a:t>
            </a:r>
            <a:r>
              <a:rPr lang="en-US" sz="2600" dirty="0" err="1" smtClean="0">
                <a:latin typeface="Avenir Book" charset="0"/>
                <a:ea typeface="Avenir Book" charset="0"/>
                <a:cs typeface="Avenir Book" charset="0"/>
              </a:rPr>
              <a:t>leafout</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C: Experimental Group 2 - Plants had drought conditions applied prior 	to budburst and then were put in growth chamber at 	-3℃ for 24 hours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a:t>
            </a:r>
            <a:r>
              <a:rPr lang="en-US" sz="2600" dirty="0" err="1" smtClean="0">
                <a:latin typeface="Avenir Book" charset="0"/>
                <a:ea typeface="Avenir Book" charset="0"/>
                <a:cs typeface="Avenir Book" charset="0"/>
              </a:rPr>
              <a:t>phenophases</a:t>
            </a:r>
            <a:endParaRPr lang="en-US" sz="26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r>
              <a:rPr lang="en-US" sz="1800" b="1" dirty="0" smtClean="0">
                <a:latin typeface="Avenir Book" charset="0"/>
                <a:ea typeface="Avenir Book" charset="0"/>
                <a:cs typeface="Avenir Book" charset="0"/>
              </a:rPr>
              <a:t>           Greenhouse</a:t>
            </a:r>
            <a:r>
              <a:rPr lang="en-US" sz="1800" b="1" dirty="0" smtClean="0">
                <a:latin typeface="Avenir Book" charset="0"/>
                <a:ea typeface="Avenir Book" charset="0"/>
                <a:cs typeface="Avenir Book" charset="0"/>
              </a:rPr>
              <a:t>: 12 </a:t>
            </a:r>
            <a:r>
              <a:rPr lang="en-US" sz="1800" b="1" dirty="0" err="1" smtClean="0">
                <a:latin typeface="Avenir Book" charset="0"/>
                <a:ea typeface="Avenir Book" charset="0"/>
                <a:cs typeface="Avenir Book" charset="0"/>
              </a:rPr>
              <a:t>hr</a:t>
            </a:r>
            <a:r>
              <a:rPr lang="en-US" sz="1800" b="1" dirty="0" smtClean="0">
                <a:latin typeface="Avenir Book" charset="0"/>
                <a:ea typeface="Avenir Book" charset="0"/>
                <a:cs typeface="Avenir Book" charset="0"/>
              </a:rPr>
              <a:t> photoperiod, </a:t>
            </a:r>
            <a:r>
              <a:rPr lang="en-US" sz="1800" b="1" dirty="0">
                <a:latin typeface="Avenir Book" charset="0"/>
                <a:ea typeface="Avenir Book" charset="0"/>
                <a:cs typeface="Avenir Book" charset="0"/>
              </a:rPr>
              <a:t>~58</a:t>
            </a:r>
            <a:r>
              <a:rPr lang="en-US" sz="1800" b="1" dirty="0" smtClean="0">
                <a:latin typeface="Avenir Book" charset="0"/>
                <a:ea typeface="Avenir Book" charset="0"/>
                <a:cs typeface="Avenir Book" charset="0"/>
              </a:rPr>
              <a:t>℃              </a:t>
            </a:r>
            <a:r>
              <a:rPr lang="en-US" sz="1800" b="1" dirty="0">
                <a:latin typeface="Avenir Book" charset="0"/>
                <a:ea typeface="Avenir Book" charset="0"/>
                <a:cs typeface="Avenir Book" charset="0"/>
              </a:rPr>
              <a:t> </a:t>
            </a:r>
            <a:r>
              <a:rPr lang="en-US" sz="1800" b="1" dirty="0" smtClean="0">
                <a:latin typeface="Avenir Book" charset="0"/>
                <a:ea typeface="Avenir Book" charset="0"/>
                <a:cs typeface="Avenir Book" charset="0"/>
              </a:rPr>
              <a:t>                          </a:t>
            </a:r>
            <a:r>
              <a:rPr lang="en-US" sz="1800" b="1" dirty="0" smtClean="0">
                <a:latin typeface="Avenir Book" charset="0"/>
                <a:ea typeface="Avenir Book" charset="0"/>
                <a:cs typeface="Avenir Book" charset="0"/>
              </a:rPr>
              <a:t>Growth Chamber</a:t>
            </a:r>
            <a:r>
              <a:rPr lang="en-US" sz="1800" b="1" dirty="0" smtClean="0">
                <a:latin typeface="Avenir Book" charset="0"/>
                <a:ea typeface="Avenir Book" charset="0"/>
                <a:cs typeface="Avenir Book" charset="0"/>
              </a:rPr>
              <a:t>: 12 </a:t>
            </a:r>
            <a:r>
              <a:rPr lang="en-US" sz="1800" b="1" dirty="0" err="1" smtClean="0">
                <a:latin typeface="Avenir Book" charset="0"/>
                <a:ea typeface="Avenir Book" charset="0"/>
                <a:cs typeface="Avenir Book" charset="0"/>
              </a:rPr>
              <a:t>hr</a:t>
            </a:r>
            <a:r>
              <a:rPr lang="en-US" sz="1800" b="1" dirty="0" smtClean="0">
                <a:latin typeface="Avenir Book" charset="0"/>
                <a:ea typeface="Avenir Book" charset="0"/>
                <a:cs typeface="Avenir Book" charset="0"/>
              </a:rPr>
              <a:t> photoperiod, -3℃</a:t>
            </a:r>
            <a:endParaRPr lang="en-US" sz="1800" b="1" dirty="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                                   </a:t>
            </a:r>
            <a:endParaRPr lang="en-US" sz="2600" dirty="0">
              <a:latin typeface="Avenir Book" charset="0"/>
              <a:ea typeface="Avenir Book" charset="0"/>
              <a:cs typeface="Avenir Book" charset="0"/>
            </a:endParaRPr>
          </a:p>
        </p:txBody>
      </p:sp>
      <p:graphicFrame>
        <p:nvGraphicFramePr>
          <p:cNvPr id="25" name="Content Placeholder 24" descr="Sample table with 4 columns, 7 rows." title="Sample table"/>
          <p:cNvGraphicFramePr>
            <a:graphicFrameLocks noGrp="1"/>
          </p:cNvGraphicFramePr>
          <p:nvPr>
            <p:ph sz="quarter" idx="23"/>
            <p:extLst>
              <p:ext uri="{D42A27DB-BD31-4B8C-83A1-F6EECF244321}">
                <p14:modId xmlns:p14="http://schemas.microsoft.com/office/powerpoint/2010/main" val="1057796965"/>
              </p:ext>
            </p:extLst>
          </p:nvPr>
        </p:nvGraphicFramePr>
        <p:xfrm>
          <a:off x="17382492" y="15782612"/>
          <a:ext cx="9185015" cy="4332672"/>
        </p:xfrm>
        <a:graphic>
          <a:graphicData uri="http://schemas.openxmlformats.org/drawingml/2006/table">
            <a:tbl>
              <a:tblPr firstRow="1" bandRow="1">
                <a:tableStyleId>{3B4B98B0-60AC-42C2-AFA5-B58CD77FA1E5}</a:tableStyleId>
              </a:tblPr>
              <a:tblGrid>
                <a:gridCol w="1837003"/>
                <a:gridCol w="1837003"/>
                <a:gridCol w="1837003"/>
                <a:gridCol w="1837003"/>
                <a:gridCol w="1837003"/>
              </a:tblGrid>
              <a:tr h="314241">
                <a:tc>
                  <a:txBody>
                    <a:bodyPr/>
                    <a:lstStyle/>
                    <a:p>
                      <a:r>
                        <a:rPr lang="en-US" sz="1800" dirty="0" smtClean="0">
                          <a:latin typeface="Avenir Book" charset="0"/>
                          <a:ea typeface="Avenir Book" charset="0"/>
                          <a:cs typeface="Avenir Book" charset="0"/>
                        </a:rPr>
                        <a:t>Species</a:t>
                      </a:r>
                      <a:endParaRPr lang="en-US" sz="1800"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Common Name</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A</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B</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C</a:t>
                      </a:r>
                      <a:endParaRPr lang="en-US" sz="1800" dirty="0">
                        <a:latin typeface="Avenir Book" charset="0"/>
                        <a:ea typeface="Avenir Book" charset="0"/>
                        <a:cs typeface="Avenir Book" charset="0"/>
                      </a:endParaRPr>
                    </a:p>
                  </a:txBody>
                  <a:tcPr anchor="ctr"/>
                </a:tc>
              </a:tr>
              <a:tr h="549921">
                <a:tc>
                  <a:txBody>
                    <a:bodyPr/>
                    <a:lstStyle/>
                    <a:p>
                      <a:r>
                        <a:rPr lang="en-US" sz="1800" i="1" dirty="0" smtClean="0">
                          <a:latin typeface="Avenir Book" charset="0"/>
                          <a:ea typeface="Avenir Book" charset="0"/>
                          <a:cs typeface="Avenir Book" charset="0"/>
                        </a:rPr>
                        <a:t>Acer</a:t>
                      </a:r>
                      <a:r>
                        <a:rPr lang="en-US" sz="1800" i="1" baseline="0" dirty="0" smtClean="0">
                          <a:latin typeface="Avenir Book" charset="0"/>
                          <a:ea typeface="Avenir Book" charset="0"/>
                          <a:cs typeface="Avenir Book" charset="0"/>
                        </a:rPr>
                        <a:t> </a:t>
                      </a:r>
                      <a:r>
                        <a:rPr lang="en-US" sz="1800" i="1" baseline="0" dirty="0" err="1" smtClean="0">
                          <a:latin typeface="Avenir Book" charset="0"/>
                          <a:ea typeface="Avenir Book" charset="0"/>
                          <a:cs typeface="Avenir Book" charset="0"/>
                        </a:rPr>
                        <a:t>pensylvanicum</a:t>
                      </a:r>
                      <a:endParaRPr lang="en-US" sz="180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Striped</a:t>
                      </a:r>
                      <a:r>
                        <a:rPr lang="en-US" sz="1800" baseline="0" dirty="0" smtClean="0">
                          <a:latin typeface="Avenir Book" charset="0"/>
                          <a:ea typeface="Avenir Book" charset="0"/>
                          <a:cs typeface="Avenir Book" charset="0"/>
                        </a:rPr>
                        <a:t> Maple</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7</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7</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a:t>
                      </a:r>
                      <a:endParaRPr lang="en-US" sz="1800" dirty="0">
                        <a:latin typeface="Avenir Book" charset="0"/>
                        <a:ea typeface="Avenir Book" charset="0"/>
                        <a:cs typeface="Avenir Book" charset="0"/>
                      </a:endParaRPr>
                    </a:p>
                  </a:txBody>
                  <a:tcPr anchor="ctr"/>
                </a:tc>
              </a:tr>
              <a:tr h="373159">
                <a:tc>
                  <a:txBody>
                    <a:bodyPr/>
                    <a:lstStyle/>
                    <a:p>
                      <a:r>
                        <a:rPr lang="en-US" sz="1800" i="1" dirty="0" err="1" smtClean="0">
                          <a:latin typeface="Avenir Book" charset="0"/>
                          <a:ea typeface="Avenir Book" charset="0"/>
                          <a:cs typeface="Avenir Book" charset="0"/>
                        </a:rPr>
                        <a:t>Alnus</a:t>
                      </a:r>
                      <a:r>
                        <a:rPr lang="en-US" sz="1800" i="1" dirty="0" smtClean="0">
                          <a:latin typeface="Avenir Book" charset="0"/>
                          <a:ea typeface="Avenir Book" charset="0"/>
                          <a:cs typeface="Avenir Book" charset="0"/>
                        </a:rPr>
                        <a:t> </a:t>
                      </a:r>
                      <a:r>
                        <a:rPr lang="en-US" sz="1800" i="1" dirty="0" err="1" smtClean="0">
                          <a:latin typeface="Avenir Book" charset="0"/>
                          <a:ea typeface="Avenir Book" charset="0"/>
                          <a:cs typeface="Avenir Book" charset="0"/>
                        </a:rPr>
                        <a:t>incana</a:t>
                      </a:r>
                      <a:endParaRPr lang="en-US" sz="180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Grey Alder</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12</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12</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12</a:t>
                      </a:r>
                      <a:endParaRPr lang="en-US" sz="1800" dirty="0">
                        <a:latin typeface="Avenir Book" charset="0"/>
                        <a:ea typeface="Avenir Book" charset="0"/>
                        <a:cs typeface="Avenir Book" charset="0"/>
                      </a:endParaRPr>
                    </a:p>
                  </a:txBody>
                  <a:tcPr anchor="ctr"/>
                </a:tc>
              </a:tr>
              <a:tr h="549921">
                <a:tc>
                  <a:txBody>
                    <a:bodyPr/>
                    <a:lstStyle/>
                    <a:p>
                      <a:r>
                        <a:rPr lang="en-US" sz="1800" i="1" dirty="0" err="1" smtClean="0">
                          <a:latin typeface="Avenir Book" charset="0"/>
                          <a:ea typeface="Avenir Book" charset="0"/>
                          <a:cs typeface="Avenir Book" charset="0"/>
                        </a:rPr>
                        <a:t>Betula</a:t>
                      </a:r>
                      <a:r>
                        <a:rPr lang="en-US" sz="1800" i="1" baseline="0" dirty="0" smtClean="0">
                          <a:latin typeface="Avenir Book" charset="0"/>
                          <a:ea typeface="Avenir Book" charset="0"/>
                          <a:cs typeface="Avenir Book" charset="0"/>
                        </a:rPr>
                        <a:t> </a:t>
                      </a:r>
                      <a:r>
                        <a:rPr lang="en-US" sz="1800" i="1" baseline="0" dirty="0" err="1" smtClean="0">
                          <a:latin typeface="Avenir Book" charset="0"/>
                          <a:ea typeface="Avenir Book" charset="0"/>
                          <a:cs typeface="Avenir Book" charset="0"/>
                        </a:rPr>
                        <a:t>alleghaniensis</a:t>
                      </a:r>
                      <a:endParaRPr lang="en-US" sz="180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Yellow Birch</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6</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6</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6</a:t>
                      </a:r>
                      <a:endParaRPr lang="en-US" sz="1800" dirty="0">
                        <a:latin typeface="Avenir Book" charset="0"/>
                        <a:ea typeface="Avenir Book" charset="0"/>
                        <a:cs typeface="Avenir Book" charset="0"/>
                      </a:endParaRPr>
                    </a:p>
                  </a:txBody>
                  <a:tcPr anchor="ctr"/>
                </a:tc>
              </a:tr>
              <a:tr h="549921">
                <a:tc>
                  <a:txBody>
                    <a:bodyPr/>
                    <a:lstStyle/>
                    <a:p>
                      <a:r>
                        <a:rPr lang="en-US" sz="1800" b="0" i="1" dirty="0" err="1" smtClean="0">
                          <a:latin typeface="Avenir Book" charset="0"/>
                          <a:ea typeface="Avenir Book" charset="0"/>
                          <a:cs typeface="Avenir Book" charset="0"/>
                        </a:rPr>
                        <a:t>Betula</a:t>
                      </a:r>
                      <a:r>
                        <a:rPr lang="en-US" sz="1800" b="0" i="1" baseline="0" dirty="0" smtClean="0">
                          <a:latin typeface="Avenir Book" charset="0"/>
                          <a:ea typeface="Avenir Book" charset="0"/>
                          <a:cs typeface="Avenir Book" charset="0"/>
                        </a:rPr>
                        <a:t> </a:t>
                      </a:r>
                      <a:r>
                        <a:rPr lang="en-US" sz="1800" b="0" i="1" baseline="0" dirty="0" err="1" smtClean="0">
                          <a:latin typeface="Avenir Book" charset="0"/>
                          <a:ea typeface="Avenir Book" charset="0"/>
                          <a:cs typeface="Avenir Book" charset="0"/>
                        </a:rPr>
                        <a:t>populifolia</a:t>
                      </a:r>
                      <a:endParaRPr lang="en-US" sz="1800" b="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Grey</a:t>
                      </a:r>
                      <a:r>
                        <a:rPr lang="en-US" sz="1800" baseline="0" dirty="0" smtClean="0">
                          <a:latin typeface="Avenir Book" charset="0"/>
                          <a:ea typeface="Avenir Book" charset="0"/>
                          <a:cs typeface="Avenir Book" charset="0"/>
                        </a:rPr>
                        <a:t> Birch</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8</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8</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8</a:t>
                      </a:r>
                      <a:endParaRPr lang="en-US" sz="1800" dirty="0">
                        <a:latin typeface="Avenir Book" charset="0"/>
                        <a:ea typeface="Avenir Book" charset="0"/>
                        <a:cs typeface="Avenir Book" charset="0"/>
                      </a:endParaRPr>
                    </a:p>
                  </a:txBody>
                  <a:tcPr anchor="ctr"/>
                </a:tc>
              </a:tr>
              <a:tr h="393353">
                <a:tc>
                  <a:txBody>
                    <a:bodyPr/>
                    <a:lstStyle/>
                    <a:p>
                      <a:r>
                        <a:rPr lang="en-US" sz="1800" i="1" dirty="0" err="1" smtClean="0">
                          <a:latin typeface="Avenir Book" charset="0"/>
                          <a:ea typeface="Avenir Book" charset="0"/>
                          <a:cs typeface="Avenir Book" charset="0"/>
                        </a:rPr>
                        <a:t>Corylus</a:t>
                      </a:r>
                      <a:r>
                        <a:rPr lang="en-US" sz="1800" i="1" baseline="0" dirty="0" smtClean="0">
                          <a:latin typeface="Avenir Book" charset="0"/>
                          <a:ea typeface="Avenir Book" charset="0"/>
                          <a:cs typeface="Avenir Book" charset="0"/>
                        </a:rPr>
                        <a:t> </a:t>
                      </a:r>
                      <a:r>
                        <a:rPr lang="en-US" sz="1800" i="1" baseline="0" dirty="0" err="1" smtClean="0">
                          <a:latin typeface="Avenir Book" charset="0"/>
                          <a:ea typeface="Avenir Book" charset="0"/>
                          <a:cs typeface="Avenir Book" charset="0"/>
                        </a:rPr>
                        <a:t>cornuta</a:t>
                      </a:r>
                      <a:endParaRPr lang="en-US" sz="180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Beaked Hazel</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a:t>
                      </a:r>
                      <a:endParaRPr lang="en-US" sz="1800" dirty="0">
                        <a:latin typeface="Avenir Book" charset="0"/>
                        <a:ea typeface="Avenir Book" charset="0"/>
                        <a:cs typeface="Avenir Book" charset="0"/>
                      </a:endParaRPr>
                    </a:p>
                  </a:txBody>
                  <a:tcPr anchor="ctr"/>
                </a:tc>
              </a:tr>
              <a:tr h="564377">
                <a:tc>
                  <a:txBody>
                    <a:bodyPr/>
                    <a:lstStyle/>
                    <a:p>
                      <a:r>
                        <a:rPr lang="en-US" sz="1800" i="1" dirty="0" err="1" smtClean="0">
                          <a:latin typeface="Avenir Book" charset="0"/>
                          <a:ea typeface="Avenir Book" charset="0"/>
                          <a:cs typeface="Avenir Book" charset="0"/>
                        </a:rPr>
                        <a:t>Prunus</a:t>
                      </a:r>
                      <a:r>
                        <a:rPr lang="en-US" sz="1800" i="1" baseline="0" dirty="0" smtClean="0">
                          <a:latin typeface="Avenir Book" charset="0"/>
                          <a:ea typeface="Avenir Book" charset="0"/>
                          <a:cs typeface="Avenir Book" charset="0"/>
                        </a:rPr>
                        <a:t> </a:t>
                      </a:r>
                      <a:r>
                        <a:rPr lang="en-US" sz="1800" i="1" baseline="0" dirty="0" err="1" smtClean="0">
                          <a:latin typeface="Avenir Book" charset="0"/>
                          <a:ea typeface="Avenir Book" charset="0"/>
                          <a:cs typeface="Avenir Book" charset="0"/>
                        </a:rPr>
                        <a:t>pensylvanica</a:t>
                      </a:r>
                      <a:endParaRPr lang="en-US" sz="1800" i="1" dirty="0">
                        <a:latin typeface="Avenir Book" charset="0"/>
                        <a:ea typeface="Avenir Book" charset="0"/>
                        <a:cs typeface="Avenir Book" charset="0"/>
                      </a:endParaRPr>
                    </a:p>
                  </a:txBody>
                  <a:tcPr anchor="ctr"/>
                </a:tc>
                <a:tc>
                  <a:txBody>
                    <a:bodyPr/>
                    <a:lstStyle/>
                    <a:p>
                      <a:r>
                        <a:rPr lang="en-US" sz="1800" dirty="0" smtClean="0">
                          <a:latin typeface="Avenir Book" charset="0"/>
                          <a:ea typeface="Avenir Book" charset="0"/>
                          <a:cs typeface="Avenir Book" charset="0"/>
                        </a:rPr>
                        <a:t>Pin</a:t>
                      </a:r>
                      <a:r>
                        <a:rPr lang="en-US" sz="1800" baseline="0" dirty="0" smtClean="0">
                          <a:latin typeface="Avenir Book" charset="0"/>
                          <a:ea typeface="Avenir Book" charset="0"/>
                          <a:cs typeface="Avenir Book" charset="0"/>
                        </a:rPr>
                        <a:t> Cherry</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7</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6</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a:t>
                      </a:r>
                      <a:endParaRPr lang="en-US" sz="1800" dirty="0">
                        <a:latin typeface="Avenir Book" charset="0"/>
                        <a:ea typeface="Avenir Book" charset="0"/>
                        <a:cs typeface="Avenir Book" charset="0"/>
                      </a:endParaRPr>
                    </a:p>
                  </a:txBody>
                  <a:tcPr anchor="ctr"/>
                </a:tc>
              </a:tr>
              <a:tr h="549921">
                <a:tc>
                  <a:txBody>
                    <a:bodyPr/>
                    <a:lstStyle/>
                    <a:p>
                      <a:pPr marL="0" marR="0" indent="0" algn="l" defTabSz="4389120" rtl="0" eaLnBrk="1" fontAlgn="auto" latinLnBrk="0" hangingPunct="1">
                        <a:lnSpc>
                          <a:spcPct val="100000"/>
                        </a:lnSpc>
                        <a:spcBef>
                          <a:spcPts val="0"/>
                        </a:spcBef>
                        <a:spcAft>
                          <a:spcPts val="0"/>
                        </a:spcAft>
                        <a:buClrTx/>
                        <a:buSzTx/>
                        <a:buFontTx/>
                        <a:buNone/>
                        <a:tabLst/>
                        <a:defRPr/>
                      </a:pPr>
                      <a:r>
                        <a:rPr lang="en-US" sz="1800" i="1" dirty="0" smtClean="0">
                          <a:latin typeface="Avenir Book" charset="0"/>
                          <a:ea typeface="Avenir Book" charset="0"/>
                          <a:cs typeface="Avenir Book" charset="0"/>
                        </a:rPr>
                        <a:t>Viburnum </a:t>
                      </a:r>
                      <a:r>
                        <a:rPr lang="en-US" sz="1800" i="1" dirty="0" err="1" smtClean="0">
                          <a:latin typeface="Avenir Book" charset="0"/>
                          <a:ea typeface="Avenir Book" charset="0"/>
                          <a:cs typeface="Avenir Book" charset="0"/>
                        </a:rPr>
                        <a:t>cassinoides</a:t>
                      </a:r>
                      <a:endParaRPr lang="en-US" sz="1800" i="1" dirty="0" smtClean="0">
                        <a:latin typeface="Avenir Book" charset="0"/>
                        <a:ea typeface="Avenir Book" charset="0"/>
                        <a:cs typeface="Avenir Book" charset="0"/>
                      </a:endParaRPr>
                    </a:p>
                  </a:txBody>
                  <a:tcPr anchor="ctr"/>
                </a:tc>
                <a:tc>
                  <a:txBody>
                    <a:bodyPr/>
                    <a:lstStyle/>
                    <a:p>
                      <a:r>
                        <a:rPr lang="en-US" sz="1800" i="0" dirty="0" err="1" smtClean="0">
                          <a:latin typeface="Avenir Book" charset="0"/>
                          <a:ea typeface="Avenir Book" charset="0"/>
                          <a:cs typeface="Avenir Book" charset="0"/>
                        </a:rPr>
                        <a:t>Witherod</a:t>
                      </a:r>
                      <a:r>
                        <a:rPr lang="en-US" sz="1800" i="0" baseline="0" dirty="0" smtClean="0">
                          <a:latin typeface="Avenir Book" charset="0"/>
                          <a:ea typeface="Avenir Book" charset="0"/>
                          <a:cs typeface="Avenir Book" charset="0"/>
                        </a:rPr>
                        <a:t> Viburnum</a:t>
                      </a:r>
                      <a:endParaRPr lang="en-US" sz="1800" i="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16</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15</a:t>
                      </a:r>
                      <a:endParaRPr lang="en-US" sz="1800" dirty="0">
                        <a:latin typeface="Avenir Book" charset="0"/>
                        <a:ea typeface="Avenir Book" charset="0"/>
                        <a:cs typeface="Avenir Book" charset="0"/>
                      </a:endParaRPr>
                    </a:p>
                  </a:txBody>
                  <a:tcPr anchor="ctr"/>
                </a:tc>
                <a:tc>
                  <a:txBody>
                    <a:bodyPr/>
                    <a:lstStyle/>
                    <a:p>
                      <a:pPr algn="ctr"/>
                      <a:r>
                        <a:rPr lang="en-US" sz="1800" dirty="0" smtClean="0">
                          <a:latin typeface="Avenir Book" charset="0"/>
                          <a:ea typeface="Avenir Book" charset="0"/>
                          <a:cs typeface="Avenir Book" charset="0"/>
                        </a:rPr>
                        <a:t>2</a:t>
                      </a:r>
                      <a:endParaRPr lang="en-US" sz="1800" dirty="0">
                        <a:latin typeface="Avenir Book" charset="0"/>
                        <a:ea typeface="Avenir Book" charset="0"/>
                        <a:cs typeface="Avenir Book" charset="0"/>
                      </a:endParaRPr>
                    </a:p>
                  </a:txBody>
                  <a:tcPr anchor="ctr"/>
                </a:tc>
              </a:tr>
            </a:tbl>
          </a:graphicData>
        </a:graphic>
      </p:graphicFrame>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689071" y="11548175"/>
            <a:ext cx="3289640" cy="2467230"/>
          </a:xfrm>
          <a:prstGeom prst="rect">
            <a:avLst/>
          </a:prstGeom>
        </p:spPr>
      </p:pic>
      <p:sp>
        <p:nvSpPr>
          <p:cNvPr id="16" name="Text Placeholder 15"/>
          <p:cNvSpPr>
            <a:spLocks noGrp="1"/>
          </p:cNvSpPr>
          <p:nvPr>
            <p:ph type="body" sz="quarter" idx="29"/>
          </p:nvPr>
        </p:nvSpPr>
        <p:spPr>
          <a:xfrm>
            <a:off x="15563355" y="20340719"/>
            <a:ext cx="12801600" cy="1219200"/>
          </a:xfrm>
        </p:spPr>
        <p:txBody>
          <a:bodyPr/>
          <a:lstStyle/>
          <a:p>
            <a:r>
              <a:rPr lang="en-US" smtClean="0"/>
              <a:t>results</a:t>
            </a:r>
            <a:endParaRPr lang="en-US" dirty="0"/>
          </a:p>
        </p:txBody>
      </p:sp>
      <p:sp>
        <p:nvSpPr>
          <p:cNvPr id="17" name="Content Placeholder 16"/>
          <p:cNvSpPr>
            <a:spLocks noGrp="1"/>
          </p:cNvSpPr>
          <p:nvPr>
            <p:ph sz="quarter" idx="30"/>
          </p:nvPr>
        </p:nvSpPr>
        <p:spPr>
          <a:xfrm>
            <a:off x="15521940" y="25531658"/>
            <a:ext cx="12801600" cy="3631037"/>
          </a:xfrm>
        </p:spPr>
        <p:txBody>
          <a:bodyPr>
            <a:normAutofit/>
          </a:bodyPr>
          <a:lstStyle/>
          <a:p>
            <a:pPr algn="just"/>
            <a:r>
              <a:rPr lang="en-US" sz="2600" dirty="0" smtClean="0">
                <a:latin typeface="Avenir Book" charset="0"/>
                <a:ea typeface="Avenir Book" charset="0"/>
                <a:cs typeface="Avenir Book" charset="0"/>
              </a:rPr>
              <a:t>The duration of vegetative risk was extended by nearly a week if a freezing treatment was applied.</a:t>
            </a:r>
          </a:p>
          <a:p>
            <a:pPr algn="just"/>
            <a:r>
              <a:rPr lang="en-US" sz="2600" dirty="0" smtClean="0">
                <a:latin typeface="Avenir Book" charset="0"/>
                <a:ea typeface="Avenir Book" charset="0"/>
                <a:cs typeface="Avenir Book" charset="0"/>
              </a:rPr>
              <a:t>Freezing treatments had more of an effect on individuals with budburst occurring later in the season. As day of budburst increased, the duration of vegetative risk increased. Whereas, in the control group, individuals with later days of budburst had faster durations of vegetative risk.</a:t>
            </a:r>
          </a:p>
          <a:p>
            <a:pPr algn="just"/>
            <a:r>
              <a:rPr lang="en-US" sz="2600" dirty="0" smtClean="0">
                <a:latin typeface="Avenir Book" charset="0"/>
                <a:ea typeface="Avenir Book" charset="0"/>
                <a:cs typeface="Avenir Book" charset="0"/>
              </a:rPr>
              <a:t>Not all species were affected in the same way. </a:t>
            </a:r>
            <a:endParaRPr lang="en-US" sz="2600" dirty="0">
              <a:latin typeface="Avenir Book" charset="0"/>
              <a:ea typeface="Avenir Book" charset="0"/>
              <a:cs typeface="Avenir Book" charset="0"/>
            </a:endParaRPr>
          </a:p>
        </p:txBody>
      </p:sp>
      <p:sp>
        <p:nvSpPr>
          <p:cNvPr id="18" name="Text Placeholder 17"/>
          <p:cNvSpPr>
            <a:spLocks noGrp="1"/>
          </p:cNvSpPr>
          <p:nvPr>
            <p:ph type="body" sz="quarter" idx="31"/>
          </p:nvPr>
        </p:nvSpPr>
        <p:spPr/>
        <p:txBody>
          <a:bodyPr/>
          <a:lstStyle/>
          <a:p>
            <a:r>
              <a:rPr lang="en-US" dirty="0" smtClean="0"/>
              <a:t>results</a:t>
            </a:r>
            <a:endParaRPr lang="en-US" dirty="0"/>
          </a:p>
        </p:txBody>
      </p:sp>
      <p:sp>
        <p:nvSpPr>
          <p:cNvPr id="21" name="Text Placeholder 20"/>
          <p:cNvSpPr>
            <a:spLocks noGrp="1"/>
          </p:cNvSpPr>
          <p:nvPr>
            <p:ph type="body" sz="quarter" idx="34"/>
          </p:nvPr>
        </p:nvSpPr>
        <p:spPr>
          <a:xfrm>
            <a:off x="29900880" y="22550165"/>
            <a:ext cx="12801600" cy="1219200"/>
          </a:xfrm>
        </p:spPr>
        <p:txBody>
          <a:bodyPr/>
          <a:lstStyle/>
          <a:p>
            <a:r>
              <a:rPr lang="en-US" dirty="0" smtClean="0"/>
              <a:t>conclusions</a:t>
            </a:r>
            <a:endParaRPr lang="en-US" dirty="0"/>
          </a:p>
        </p:txBody>
      </p:sp>
      <p:sp>
        <p:nvSpPr>
          <p:cNvPr id="22" name="Content Placeholder 21"/>
          <p:cNvSpPr>
            <a:spLocks noGrp="1"/>
          </p:cNvSpPr>
          <p:nvPr>
            <p:ph sz="quarter" idx="35"/>
          </p:nvPr>
        </p:nvSpPr>
        <p:spPr>
          <a:xfrm>
            <a:off x="29900880" y="23823672"/>
            <a:ext cx="12801600" cy="5396653"/>
          </a:xfrm>
        </p:spPr>
        <p:txBody>
          <a:bodyPr lIns="91440">
            <a:normAutofit lnSpcReduction="10000"/>
          </a:bodyPr>
          <a:lstStyle/>
          <a:p>
            <a:pPr marL="0" indent="0" algn="just">
              <a:buNone/>
            </a:pPr>
            <a:r>
              <a:rPr lang="en-US" dirty="0" smtClean="0">
                <a:latin typeface="Avenir Book" charset="0"/>
                <a:ea typeface="Avenir Book" charset="0"/>
                <a:cs typeface="Avenir Book" charset="0"/>
              </a:rPr>
              <a:t>Our results indicate that spring freezing events extend the time until </a:t>
            </a:r>
            <a:r>
              <a:rPr lang="en-US" dirty="0" err="1" smtClean="0">
                <a:latin typeface="Avenir Book" charset="0"/>
                <a:ea typeface="Avenir Book" charset="0"/>
                <a:cs typeface="Avenir Book" charset="0"/>
              </a:rPr>
              <a:t>leafout</a:t>
            </a:r>
            <a:r>
              <a:rPr lang="en-US" dirty="0" smtClean="0">
                <a:latin typeface="Avenir Book" charset="0"/>
                <a:ea typeface="Avenir Book" charset="0"/>
                <a:cs typeface="Avenir Book" charset="0"/>
              </a:rPr>
              <a:t> for most native temperate forest tree species. Therefore, damaging frosts prolong the duration of risk for tree species and put them at risk to multiple late spring freezing events in one year. Spring drought conditions prior to a freezing events also heighten the risk of multiple damaging spring freezing events.</a:t>
            </a:r>
            <a:endParaRPr lang="en-US" dirty="0">
              <a:latin typeface="Avenir Book" charset="0"/>
              <a:ea typeface="Avenir Book" charset="0"/>
              <a:cs typeface="Avenir Book" charset="0"/>
            </a:endParaRPr>
          </a:p>
          <a:p>
            <a:pPr marL="0" indent="0" algn="just">
              <a:buNone/>
            </a:pPr>
            <a:r>
              <a:rPr lang="en-US" dirty="0" smtClean="0">
                <a:latin typeface="Avenir Book" charset="0"/>
                <a:ea typeface="Avenir Book" charset="0"/>
                <a:cs typeface="Avenir Book" charset="0"/>
              </a:rPr>
              <a:t>Individuals that initiate budburst later in the season appear to be more sensitive to late spring freezing events. As the day of budburst increased, the duration of vegetative risk increased. </a:t>
            </a:r>
          </a:p>
          <a:p>
            <a:pPr marL="0" indent="0" algn="just">
              <a:buNone/>
            </a:pPr>
            <a:r>
              <a:rPr lang="en-US" dirty="0" smtClean="0">
                <a:latin typeface="Avenir Book" charset="0"/>
                <a:ea typeface="Avenir Book" charset="0"/>
                <a:cs typeface="Avenir Book" charset="0"/>
              </a:rPr>
              <a:t>Further studies are necessary to assess how much damage each species incurs from late spring freezing events and if the damage has long-term detrimental effects. The interplay of spring droughts and freezing event should also be analyzed more thoroughly. </a:t>
            </a:r>
            <a:endParaRPr lang="en-US" dirty="0">
              <a:latin typeface="Avenir Book" charset="0"/>
              <a:ea typeface="Avenir Book" charset="0"/>
              <a:cs typeface="Avenir Book" charset="0"/>
            </a:endParaRPr>
          </a:p>
        </p:txBody>
      </p:sp>
      <p:sp>
        <p:nvSpPr>
          <p:cNvPr id="19" name="TextBox 18"/>
          <p:cNvSpPr txBox="1"/>
          <p:nvPr/>
        </p:nvSpPr>
        <p:spPr>
          <a:xfrm>
            <a:off x="1143000" y="16719952"/>
            <a:ext cx="12705752" cy="1692771"/>
          </a:xfrm>
          <a:prstGeom prst="rect">
            <a:avLst/>
          </a:prstGeom>
          <a:noFill/>
        </p:spPr>
        <p:txBody>
          <a:bodyPr wrap="square" rtlCol="0">
            <a:spAutoFit/>
          </a:bodyPr>
          <a:lstStyle/>
          <a:p>
            <a:r>
              <a:rPr lang="en-US" sz="2600" dirty="0" smtClean="0">
                <a:latin typeface="Avenir Book" charset="0"/>
                <a:ea typeface="Avenir Book" charset="0"/>
                <a:cs typeface="Avenir Book" charset="0"/>
              </a:rPr>
              <a:t>Plants </a:t>
            </a:r>
            <a:r>
              <a:rPr lang="en-US" sz="2600" dirty="0">
                <a:latin typeface="Avenir Book" charset="0"/>
                <a:ea typeface="Avenir Book" charset="0"/>
                <a:cs typeface="Avenir Book" charset="0"/>
              </a:rPr>
              <a:t>are most susceptible to frost damage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[2,4,1]. Frost tolerance, however, steadily decreases after budburst begins until the leaf is fully unfolded, with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being the most susceptible to frost damage [2].</a:t>
            </a:r>
          </a:p>
          <a:p>
            <a:endParaRPr lang="en-US" sz="2600" dirty="0" err="1" smtClean="0">
              <a:latin typeface="Avenir Book" charset="0"/>
              <a:ea typeface="Avenir Book" charset="0"/>
              <a:cs typeface="Avenir Book"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270" y="28995250"/>
            <a:ext cx="3579698" cy="2386465"/>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31781" y="11486250"/>
            <a:ext cx="4335121" cy="2890080"/>
          </a:xfrm>
          <a:prstGeom prst="rect">
            <a:avLst/>
          </a:prstGeom>
        </p:spPr>
      </p:pic>
      <p:sp>
        <p:nvSpPr>
          <p:cNvPr id="34" name="TextBox 33"/>
          <p:cNvSpPr txBox="1"/>
          <p:nvPr/>
        </p:nvSpPr>
        <p:spPr>
          <a:xfrm>
            <a:off x="18365036" y="15413280"/>
            <a:ext cx="7219925" cy="369332"/>
          </a:xfrm>
          <a:prstGeom prst="rect">
            <a:avLst/>
          </a:prstGeom>
          <a:noFill/>
        </p:spPr>
        <p:txBody>
          <a:bodyPr wrap="none" rtlCol="0">
            <a:spAutoFit/>
          </a:bodyPr>
          <a:lstStyle/>
          <a:p>
            <a:r>
              <a:rPr lang="en-US" sz="1800" b="1" dirty="0" smtClean="0">
                <a:latin typeface="Avenir Book" charset="0"/>
                <a:ea typeface="Avenir Book" charset="0"/>
                <a:cs typeface="Avenir Book" charset="0"/>
              </a:rPr>
              <a:t>Table 1: Number of individuals per species for each treatment group</a:t>
            </a:r>
          </a:p>
        </p:txBody>
      </p:sp>
      <p:pic>
        <p:nvPicPr>
          <p:cNvPr id="38" name="Content Placeholder 37"/>
          <p:cNvPicPr>
            <a:picLocks noGrp="1" noChangeAspect="1"/>
          </p:cNvPicPr>
          <p:nvPr>
            <p:ph sz="quarter" idx="32"/>
          </p:nvPr>
        </p:nvPicPr>
        <p:blipFill>
          <a:blip r:embed="rId8">
            <a:extLst>
              <a:ext uri="{28A0092B-C50C-407E-A947-70E740481C1C}">
                <a14:useLocalDpi xmlns:a14="http://schemas.microsoft.com/office/drawing/2010/main" val="0"/>
              </a:ext>
            </a:extLst>
          </a:blip>
          <a:stretch>
            <a:fillRect/>
          </a:stretch>
        </p:blipFill>
        <p:spPr>
          <a:xfrm>
            <a:off x="31111960" y="7187172"/>
            <a:ext cx="9583159" cy="6845114"/>
          </a:xfrm>
        </p:spPr>
      </p:pic>
      <p:pic>
        <p:nvPicPr>
          <p:cNvPr id="40" name="Content Placeholder 39"/>
          <p:cNvPicPr>
            <a:picLocks noGrp="1" noChangeAspect="1"/>
          </p:cNvPicPr>
          <p:nvPr>
            <p:ph sz="quarter" idx="33"/>
          </p:nvPr>
        </p:nvPicPr>
        <p:blipFill>
          <a:blip r:embed="rId9">
            <a:extLst>
              <a:ext uri="{28A0092B-C50C-407E-A947-70E740481C1C}">
                <a14:useLocalDpi xmlns:a14="http://schemas.microsoft.com/office/drawing/2010/main" val="0"/>
              </a:ext>
            </a:extLst>
          </a:blip>
          <a:stretch>
            <a:fillRect/>
          </a:stretch>
        </p:blipFill>
        <p:spPr>
          <a:xfrm>
            <a:off x="31111960" y="14749196"/>
            <a:ext cx="9564604" cy="6831860"/>
          </a:xfr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32934" y="29150478"/>
            <a:ext cx="4033968" cy="2689312"/>
          </a:xfrm>
          <a:prstGeom prst="rect">
            <a:avLst/>
          </a:prstGeom>
        </p:spPr>
      </p:pic>
      <p:sp>
        <p:nvSpPr>
          <p:cNvPr id="42" name="TextBox 41"/>
          <p:cNvSpPr txBox="1"/>
          <p:nvPr/>
        </p:nvSpPr>
        <p:spPr>
          <a:xfrm>
            <a:off x="7281934" y="31470458"/>
            <a:ext cx="4912370" cy="369332"/>
          </a:xfrm>
          <a:prstGeom prst="rect">
            <a:avLst/>
          </a:prstGeom>
          <a:noFill/>
        </p:spPr>
        <p:txBody>
          <a:bodyPr wrap="none" rtlCol="0">
            <a:spAutoFit/>
          </a:bodyPr>
          <a:lstStyle/>
          <a:p>
            <a:r>
              <a:rPr lang="en-US" sz="1800" b="1" i="1" dirty="0" smtClean="0">
                <a:latin typeface="Avenir Book" charset="0"/>
                <a:ea typeface="Avenir Book" charset="0"/>
                <a:cs typeface="Avenir Book" charset="0"/>
              </a:rPr>
              <a:t>Viburnum </a:t>
            </a:r>
            <a:r>
              <a:rPr lang="en-US" sz="1800" b="1" i="1" dirty="0" err="1" smtClean="0">
                <a:latin typeface="Avenir Book" charset="0"/>
                <a:ea typeface="Avenir Book" charset="0"/>
                <a:cs typeface="Avenir Book" charset="0"/>
              </a:rPr>
              <a:t>cassinoides</a:t>
            </a:r>
            <a:r>
              <a:rPr lang="en-US" sz="1800" b="1" i="1" dirty="0" smtClean="0">
                <a:latin typeface="Avenir Book" charset="0"/>
                <a:ea typeface="Avenir Book" charset="0"/>
                <a:cs typeface="Avenir Book" charset="0"/>
              </a:rPr>
              <a:t> </a:t>
            </a:r>
            <a:r>
              <a:rPr lang="en-US" sz="1800" b="1" dirty="0" smtClean="0">
                <a:latin typeface="Avenir Book" charset="0"/>
                <a:ea typeface="Avenir Book" charset="0"/>
                <a:cs typeface="Avenir Book" charset="0"/>
              </a:rPr>
              <a:t>after freezing treatment</a:t>
            </a:r>
          </a:p>
        </p:txBody>
      </p:sp>
      <p:sp>
        <p:nvSpPr>
          <p:cNvPr id="43" name="TextBox 42"/>
          <p:cNvSpPr txBox="1"/>
          <p:nvPr/>
        </p:nvSpPr>
        <p:spPr>
          <a:xfrm>
            <a:off x="15966408" y="31910754"/>
            <a:ext cx="5265865" cy="369332"/>
          </a:xfrm>
          <a:prstGeom prst="rect">
            <a:avLst/>
          </a:prstGeom>
          <a:noFill/>
        </p:spPr>
        <p:txBody>
          <a:bodyPr wrap="none" rtlCol="0">
            <a:spAutoFit/>
          </a:bodyPr>
          <a:lstStyle/>
          <a:p>
            <a:r>
              <a:rPr lang="en-US" sz="1800" b="1" i="1" dirty="0" err="1" smtClean="0">
                <a:latin typeface="Avenir Book" charset="0"/>
                <a:ea typeface="Avenir Book" charset="0"/>
                <a:cs typeface="Avenir Book" charset="0"/>
              </a:rPr>
              <a:t>Alnus</a:t>
            </a:r>
            <a:r>
              <a:rPr lang="en-US" sz="1800" b="1" i="1" dirty="0" smtClean="0">
                <a:latin typeface="Avenir Book" charset="0"/>
                <a:ea typeface="Avenir Book" charset="0"/>
                <a:cs typeface="Avenir Book" charset="0"/>
              </a:rPr>
              <a:t> </a:t>
            </a:r>
            <a:r>
              <a:rPr lang="en-US" sz="1800" b="1" i="1" dirty="0" err="1" smtClean="0">
                <a:latin typeface="Avenir Book" charset="0"/>
                <a:ea typeface="Avenir Book" charset="0"/>
                <a:cs typeface="Avenir Book" charset="0"/>
              </a:rPr>
              <a:t>incana</a:t>
            </a:r>
            <a:r>
              <a:rPr lang="en-US" sz="1800" b="1" i="1" dirty="0" smtClean="0">
                <a:latin typeface="Avenir Book" charset="0"/>
                <a:ea typeface="Avenir Book" charset="0"/>
                <a:cs typeface="Avenir Book" charset="0"/>
              </a:rPr>
              <a:t> </a:t>
            </a:r>
            <a:r>
              <a:rPr lang="en-US" sz="1800" b="1" dirty="0" smtClean="0">
                <a:latin typeface="Avenir Book" charset="0"/>
                <a:ea typeface="Avenir Book" charset="0"/>
                <a:cs typeface="Avenir Book" charset="0"/>
              </a:rPr>
              <a:t>budburst without freezing treatment</a:t>
            </a:r>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0731" y="29220325"/>
            <a:ext cx="4033969" cy="2689312"/>
          </a:xfrm>
          <a:prstGeom prst="rect">
            <a:avLst/>
          </a:prstGeom>
        </p:spPr>
      </p:pic>
      <p:sp>
        <p:nvSpPr>
          <p:cNvPr id="45" name="TextBox 44"/>
          <p:cNvSpPr txBox="1"/>
          <p:nvPr/>
        </p:nvSpPr>
        <p:spPr>
          <a:xfrm>
            <a:off x="22911801" y="31909512"/>
            <a:ext cx="5031827" cy="369332"/>
          </a:xfrm>
          <a:prstGeom prst="rect">
            <a:avLst/>
          </a:prstGeom>
          <a:noFill/>
        </p:spPr>
        <p:txBody>
          <a:bodyPr wrap="none" rtlCol="0">
            <a:spAutoFit/>
          </a:bodyPr>
          <a:lstStyle/>
          <a:p>
            <a:r>
              <a:rPr lang="en-US" sz="1800" b="1" i="1" dirty="0" err="1" smtClean="0">
                <a:latin typeface="Avenir Book" charset="0"/>
                <a:ea typeface="Avenir Book" charset="0"/>
                <a:cs typeface="Avenir Book" charset="0"/>
              </a:rPr>
              <a:t>Alnus</a:t>
            </a:r>
            <a:r>
              <a:rPr lang="en-US" sz="1800" b="1" i="1" dirty="0" smtClean="0">
                <a:latin typeface="Avenir Book" charset="0"/>
                <a:ea typeface="Avenir Book" charset="0"/>
                <a:cs typeface="Avenir Book" charset="0"/>
              </a:rPr>
              <a:t> </a:t>
            </a:r>
            <a:r>
              <a:rPr lang="en-US" sz="1800" b="1" i="1" dirty="0" err="1" smtClean="0">
                <a:latin typeface="Avenir Book" charset="0"/>
                <a:ea typeface="Avenir Book" charset="0"/>
                <a:cs typeface="Avenir Book" charset="0"/>
              </a:rPr>
              <a:t>incana</a:t>
            </a:r>
            <a:r>
              <a:rPr lang="en-US" sz="1800" b="1" i="1" dirty="0" smtClean="0">
                <a:latin typeface="Avenir Book" charset="0"/>
                <a:ea typeface="Avenir Book" charset="0"/>
                <a:cs typeface="Avenir Book" charset="0"/>
              </a:rPr>
              <a:t>  </a:t>
            </a:r>
            <a:r>
              <a:rPr lang="en-US" sz="1800" b="1" dirty="0" smtClean="0">
                <a:latin typeface="Avenir Book" charset="0"/>
                <a:ea typeface="Avenir Book" charset="0"/>
                <a:cs typeface="Avenir Book" charset="0"/>
              </a:rPr>
              <a:t>budburst after freezing treatment</a:t>
            </a:r>
          </a:p>
        </p:txBody>
      </p:sp>
      <p:graphicFrame>
        <p:nvGraphicFramePr>
          <p:cNvPr id="46" name="Table 45"/>
          <p:cNvGraphicFramePr>
            <a:graphicFrameLocks noGrp="1"/>
          </p:cNvGraphicFramePr>
          <p:nvPr>
            <p:extLst>
              <p:ext uri="{D42A27DB-BD31-4B8C-83A1-F6EECF244321}">
                <p14:modId xmlns:p14="http://schemas.microsoft.com/office/powerpoint/2010/main" val="1638280471"/>
              </p:ext>
            </p:extLst>
          </p:nvPr>
        </p:nvGraphicFramePr>
        <p:xfrm>
          <a:off x="18333453" y="22406423"/>
          <a:ext cx="7178574" cy="3008668"/>
        </p:xfrm>
        <a:graphic>
          <a:graphicData uri="http://schemas.openxmlformats.org/drawingml/2006/table">
            <a:tbl>
              <a:tblPr firstRow="1" bandRow="1">
                <a:tableStyleId>{5C22544A-7EE6-4342-B048-85BDC9FD1C3A}</a:tableStyleId>
              </a:tblPr>
              <a:tblGrid>
                <a:gridCol w="2392858"/>
                <a:gridCol w="2392858"/>
                <a:gridCol w="2392858"/>
              </a:tblGrid>
              <a:tr h="752167">
                <a:tc>
                  <a:txBody>
                    <a:bodyPr/>
                    <a:lstStyle/>
                    <a:p>
                      <a:r>
                        <a:rPr lang="en-US" sz="2600" dirty="0" smtClean="0">
                          <a:latin typeface="Avenir Book" charset="0"/>
                          <a:ea typeface="Avenir Book" charset="0"/>
                          <a:cs typeface="Avenir Book" charset="0"/>
                        </a:rPr>
                        <a:t>TREATMENT</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MEAN RISK</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STAND</a:t>
                      </a:r>
                      <a:r>
                        <a:rPr lang="en-US" sz="2600" baseline="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DEV</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A</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17.157</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6.559</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B</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23.436</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7.044</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C</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25.318</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7.549</a:t>
                      </a:r>
                      <a:endParaRPr lang="en-US" sz="2600" dirty="0">
                        <a:latin typeface="Avenir Book" charset="0"/>
                        <a:ea typeface="Avenir Book" charset="0"/>
                        <a:cs typeface="Avenir Book" charset="0"/>
                      </a:endParaRPr>
                    </a:p>
                  </a:txBody>
                  <a:tcPr anchor="ctr" anchorCtr="1"/>
                </a:tc>
              </a:tr>
            </a:tbl>
          </a:graphicData>
        </a:graphic>
      </p:graphicFrame>
      <p:sp>
        <p:nvSpPr>
          <p:cNvPr id="48" name="Text Placeholder 4"/>
          <p:cNvSpPr txBox="1">
            <a:spLocks/>
          </p:cNvSpPr>
          <p:nvPr/>
        </p:nvSpPr>
        <p:spPr>
          <a:xfrm>
            <a:off x="29900880" y="29274632"/>
            <a:ext cx="12801600" cy="1219200"/>
          </a:xfrm>
          <a:prstGeom prst="round1Rect">
            <a:avLst/>
          </a:prstGeom>
          <a:solidFill>
            <a:schemeClr val="accent2"/>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References</a:t>
            </a:r>
            <a:endParaRPr lang="en-US" dirty="0"/>
          </a:p>
        </p:txBody>
      </p:sp>
      <p:sp>
        <p:nvSpPr>
          <p:cNvPr id="49" name="TextBox 48"/>
          <p:cNvSpPr txBox="1"/>
          <p:nvPr/>
        </p:nvSpPr>
        <p:spPr>
          <a:xfrm>
            <a:off x="29900880" y="30564310"/>
            <a:ext cx="12801600" cy="2031325"/>
          </a:xfrm>
          <a:prstGeom prst="rect">
            <a:avLst/>
          </a:prstGeom>
          <a:noFill/>
        </p:spPr>
        <p:txBody>
          <a:bodyPr wrap="square" rtlCol="0">
            <a:spAutoFit/>
          </a:bodyPr>
          <a:lstStyle/>
          <a:p>
            <a:r>
              <a:rPr lang="en-US" sz="1800" dirty="0" smtClean="0"/>
              <a:t>[1] </a:t>
            </a:r>
            <a:r>
              <a:rPr lang="en-US" sz="1800" dirty="0" err="1" smtClean="0"/>
              <a:t>Augspurger</a:t>
            </a:r>
            <a:r>
              <a:rPr lang="en-US" sz="1800" dirty="0" smtClean="0"/>
              <a:t>, C.K. (2009). Spring 2007 warmth and frost: Phenology, damage and </a:t>
            </a:r>
            <a:r>
              <a:rPr lang="en-US" sz="1800" dirty="0" err="1" smtClean="0"/>
              <a:t>refoliation</a:t>
            </a:r>
            <a:r>
              <a:rPr lang="en-US" sz="1800" dirty="0" smtClean="0"/>
              <a:t> in a temperate deciduous forest. </a:t>
            </a:r>
            <a:r>
              <a:rPr lang="en-US" sz="1800" i="1" dirty="0" smtClean="0"/>
              <a:t>Functional Ecology </a:t>
            </a:r>
            <a:r>
              <a:rPr lang="en-US" sz="1800" b="1" dirty="0" smtClean="0"/>
              <a:t>24</a:t>
            </a:r>
            <a:r>
              <a:rPr lang="en-US" sz="1800" dirty="0" smtClean="0"/>
              <a:t>, 1031-1039 </a:t>
            </a:r>
          </a:p>
          <a:p>
            <a:r>
              <a:rPr lang="en-US" sz="1800" dirty="0" smtClean="0"/>
              <a:t>[2] Lenz, A., Hoch, G., Korner, C., &amp; </a:t>
            </a:r>
            <a:r>
              <a:rPr lang="en-US" sz="1800" dirty="0" err="1" smtClean="0"/>
              <a:t>Vitasse</a:t>
            </a:r>
            <a:r>
              <a:rPr lang="en-US" sz="1800" dirty="0" smtClean="0"/>
              <a:t>, Y. (2016). Convergence of leaf-out towards minimum risk of freezing damage in temperate trees. </a:t>
            </a:r>
            <a:r>
              <a:rPr lang="en-US" sz="1800" i="1" dirty="0" smtClean="0"/>
              <a:t>Functional Ecology</a:t>
            </a:r>
            <a:r>
              <a:rPr lang="en-US" sz="1800" dirty="0" smtClean="0"/>
              <a:t>, 1-11.</a:t>
            </a:r>
          </a:p>
          <a:p>
            <a:r>
              <a:rPr lang="en-US" sz="1800" dirty="0" smtClean="0"/>
              <a:t>[3] Schwartz, M.D. (1993). Assessing the onset of spring: A climatological perspective. </a:t>
            </a:r>
            <a:r>
              <a:rPr lang="en-US" sz="1800" i="1" dirty="0" smtClean="0"/>
              <a:t>Physical Geography</a:t>
            </a:r>
            <a:r>
              <a:rPr lang="en-US" sz="1800" dirty="0" smtClean="0"/>
              <a:t>, </a:t>
            </a:r>
            <a:r>
              <a:rPr lang="en-US" sz="1800" b="1" dirty="0" smtClean="0"/>
              <a:t>14</a:t>
            </a:r>
            <a:r>
              <a:rPr lang="en-US" sz="1800" dirty="0" smtClean="0"/>
              <a:t>, 536-550.</a:t>
            </a:r>
          </a:p>
          <a:p>
            <a:r>
              <a:rPr lang="en-US" sz="1800" dirty="0" smtClean="0"/>
              <a:t>[4] </a:t>
            </a:r>
            <a:r>
              <a:rPr lang="en-US" sz="1800" dirty="0" err="1" smtClean="0"/>
              <a:t>Vitasse</a:t>
            </a:r>
            <a:r>
              <a:rPr lang="en-US" sz="1800" dirty="0" smtClean="0"/>
              <a:t>, Y., Lenz, A., Hoch, G. &amp; Korner, C. (2014). Earlier leaf-out rather than difference in freezing resistance puts juvenile trees at greater risk of damage than adult trees. </a:t>
            </a:r>
            <a:r>
              <a:rPr lang="en-US" sz="1800" i="1" dirty="0" smtClean="0"/>
              <a:t>Journal of Ecology,</a:t>
            </a:r>
            <a:r>
              <a:rPr lang="en-US" sz="1800" dirty="0" smtClean="0"/>
              <a:t> </a:t>
            </a:r>
            <a:r>
              <a:rPr lang="en-US" sz="1800" b="1" dirty="0" smtClean="0"/>
              <a:t>102, </a:t>
            </a:r>
            <a:r>
              <a:rPr lang="en-US" sz="1800" dirty="0" smtClean="0"/>
              <a:t>981-988.</a:t>
            </a:r>
          </a:p>
        </p:txBody>
      </p:sp>
      <p:sp>
        <p:nvSpPr>
          <p:cNvPr id="2" name="TextBox 1"/>
          <p:cNvSpPr txBox="1"/>
          <p:nvPr/>
        </p:nvSpPr>
        <p:spPr>
          <a:xfrm>
            <a:off x="17029252" y="22037091"/>
            <a:ext cx="9786975" cy="369332"/>
          </a:xfrm>
          <a:prstGeom prst="rect">
            <a:avLst/>
          </a:prstGeom>
          <a:noFill/>
        </p:spPr>
        <p:txBody>
          <a:bodyPr wrap="none" rtlCol="0">
            <a:spAutoFit/>
          </a:bodyPr>
          <a:lstStyle/>
          <a:p>
            <a:r>
              <a:rPr lang="en-US" sz="1800" b="1" dirty="0" smtClean="0">
                <a:latin typeface="Avenir Book" charset="0"/>
                <a:ea typeface="Avenir Book" charset="0"/>
                <a:cs typeface="Avenir Book" charset="0"/>
              </a:rPr>
              <a:t>Table 2: The average duration of vegetation and standard deviation for each treatment group</a:t>
            </a:r>
          </a:p>
        </p:txBody>
      </p:sp>
      <p:sp>
        <p:nvSpPr>
          <p:cNvPr id="6" name="TextBox 5"/>
          <p:cNvSpPr txBox="1"/>
          <p:nvPr/>
        </p:nvSpPr>
        <p:spPr>
          <a:xfrm>
            <a:off x="2743127" y="23833782"/>
            <a:ext cx="9601346" cy="369332"/>
          </a:xfrm>
          <a:prstGeom prst="rect">
            <a:avLst/>
          </a:prstGeom>
          <a:noFill/>
        </p:spPr>
        <p:txBody>
          <a:bodyPr wrap="none" rtlCol="0">
            <a:spAutoFit/>
          </a:bodyPr>
          <a:lstStyle/>
          <a:p>
            <a:r>
              <a:rPr lang="en-US" sz="1800" b="1" dirty="0" smtClean="0">
                <a:latin typeface="Avenir Book" charset="0"/>
                <a:ea typeface="Avenir Book" charset="0"/>
                <a:cs typeface="Avenir Book" charset="0"/>
              </a:rPr>
              <a:t>Figure 1: Schematic of duration of vegetative risk, the timing between budburst and </a:t>
            </a:r>
            <a:r>
              <a:rPr lang="en-US" sz="1800" b="1" dirty="0" err="1" smtClean="0">
                <a:latin typeface="Avenir Book" charset="0"/>
                <a:ea typeface="Avenir Book" charset="0"/>
                <a:cs typeface="Avenir Book" charset="0"/>
              </a:rPr>
              <a:t>leafout</a:t>
            </a:r>
            <a:endParaRPr lang="en-US" sz="1800" b="1" dirty="0" smtClean="0">
              <a:latin typeface="Avenir Book" charset="0"/>
              <a:ea typeface="Avenir Book" charset="0"/>
              <a:cs typeface="Avenir Book" charset="0"/>
            </a:endParaRPr>
          </a:p>
        </p:txBody>
      </p:sp>
      <p:sp>
        <p:nvSpPr>
          <p:cNvPr id="10" name="TextBox 9"/>
          <p:cNvSpPr txBox="1"/>
          <p:nvPr/>
        </p:nvSpPr>
        <p:spPr>
          <a:xfrm>
            <a:off x="30861130" y="13901927"/>
            <a:ext cx="9383979" cy="369332"/>
          </a:xfrm>
          <a:prstGeom prst="rect">
            <a:avLst/>
          </a:prstGeom>
          <a:noFill/>
        </p:spPr>
        <p:txBody>
          <a:bodyPr wrap="none" rtlCol="0">
            <a:spAutoFit/>
          </a:bodyPr>
          <a:lstStyle/>
          <a:p>
            <a:r>
              <a:rPr lang="en-US" sz="1800" b="1" dirty="0" smtClean="0">
                <a:latin typeface="Avenir Book" charset="0"/>
                <a:ea typeface="Avenir Book" charset="0"/>
                <a:cs typeface="Avenir Book" charset="0"/>
              </a:rPr>
              <a:t>Figure 2: Boxplot comparing the duration of vegetative risk by species for each treatment</a:t>
            </a:r>
          </a:p>
        </p:txBody>
      </p:sp>
      <p:sp>
        <p:nvSpPr>
          <p:cNvPr id="12" name="TextBox 11"/>
          <p:cNvSpPr txBox="1"/>
          <p:nvPr/>
        </p:nvSpPr>
        <p:spPr>
          <a:xfrm>
            <a:off x="30384482" y="21517142"/>
            <a:ext cx="11038114" cy="646331"/>
          </a:xfrm>
          <a:prstGeom prst="rect">
            <a:avLst/>
          </a:prstGeom>
          <a:noFill/>
        </p:spPr>
        <p:txBody>
          <a:bodyPr wrap="square" rtlCol="0">
            <a:spAutoFit/>
          </a:bodyPr>
          <a:lstStyle/>
          <a:p>
            <a:pPr algn="ctr"/>
            <a:r>
              <a:rPr lang="en-US" sz="1800" b="1" dirty="0" smtClean="0">
                <a:latin typeface="Avenir Book" charset="0"/>
                <a:ea typeface="Avenir Book" charset="0"/>
                <a:cs typeface="Avenir Book" charset="0"/>
              </a:rPr>
              <a:t>Figure 3: Scatterplot comparing the duration of vegetative risk by day of budburst across treatments, with all species pooled.</a:t>
            </a:r>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1669414</Value>
      <Value>1669470</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2013-01-21T12:05:00+00:00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TP104001550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875987</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F7E4019-AE58-4CAA-B67D-559F9FEEB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945EE-6400-432A-A9B1-179A0A2A37CE}">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890</Words>
  <Application>Microsoft Macintosh PowerPoint</Application>
  <PresentationFormat>Custom</PresentationFormat>
  <Paragraphs>103</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Avenir Book</vt:lpstr>
      <vt:lpstr>Calibri</vt:lpstr>
      <vt:lpstr>Calibri Light</vt:lpstr>
      <vt:lpstr>Cambria</vt:lpstr>
      <vt:lpstr>Arial</vt:lpstr>
      <vt:lpstr>Medical Poster</vt:lpstr>
      <vt:lpstr>THE EFFECTS OF FALSE SPRING EVENTS ON FOLIATE PHENOPHASES AND THE DURATION OF VEGETATIVE RISK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Chamberlain, Catherine</dc:creator>
  <cp:lastModifiedBy/>
  <cp:revision>1</cp:revision>
  <cp:lastPrinted>2017-05-01T14:35:46Z</cp:lastPrinted>
  <dcterms:created xsi:type="dcterms:W3CDTF">2017-04-27T17:27:27Z</dcterms:created>
  <dcterms:modified xsi:type="dcterms:W3CDTF">2017-05-01T14:58:43Z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